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Quattrocen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17" Type="http://schemas.openxmlformats.org/officeDocument/2006/relationships/font" Target="fonts/QuattrocentoSans-italic.fntdata"/><Relationship Id="rId16" Type="http://schemas.openxmlformats.org/officeDocument/2006/relationships/font" Target="fonts/Quattrocento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Quattrocen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5342ea85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5342ea85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342ea8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342ea8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342ea85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342ea85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342ea8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342ea8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5342ea8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5342ea8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1667" y="148725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uromatch Academ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Localization of Working Memory using tfMRI</a:t>
            </a:r>
            <a:endParaRPr b="1" i="0" sz="11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(M)A(S)TY</a:t>
            </a:r>
            <a:endParaRPr b="1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D9D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facebook.com/tan.gemiciogl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16.png"/><Relationship Id="rId7" Type="http://schemas.openxmlformats.org/officeDocument/2006/relationships/image" Target="../media/image13.jpg"/><Relationship Id="rId8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i.org/10.1126/science.1736359" TargetMode="External"/><Relationship Id="rId4" Type="http://schemas.openxmlformats.org/officeDocument/2006/relationships/hyperlink" Target="https://doi.org/10.1016/j.neuroimage.2013.05.033" TargetMode="External"/><Relationship Id="rId5" Type="http://schemas.openxmlformats.org/officeDocument/2006/relationships/hyperlink" Target="https://doi.org/10.1038/s41598-017-06293-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ctrTitle"/>
          </p:nvPr>
        </p:nvSpPr>
        <p:spPr>
          <a:xfrm>
            <a:off x="314325" y="1257300"/>
            <a:ext cx="8319225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i="0" lang="en-GB" sz="3200" u="none" strike="noStrike">
                <a:solidFill>
                  <a:srgbClr val="FFFFFF"/>
                </a:solidFill>
              </a:rPr>
              <a:t>Localization of Working Memory using tfMRI</a:t>
            </a:r>
            <a:endParaRPr sz="3200"/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10450" y="3039438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/>
              <a:t>By: Anthony Bet, Tan Gemicioglu and Yolanda Katsaiti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/>
              <a:t>Pod name: Incompatible Butterflies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/>
              <a:t>Group name: (M)A(S)TY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0" i="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5554266" y="4095512"/>
            <a:ext cx="457914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Mentor: Dr Takuya Ito</a:t>
            </a:r>
            <a:br>
              <a:rPr b="0" i="0" lang="en-GB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0" i="0" lang="en-GB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TA: Dr Mo Shahdloo</a:t>
            </a:r>
            <a:b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 TA: Abe Leite</a:t>
            </a:r>
            <a:b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311700" y="30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Project Idea</a:t>
            </a:r>
            <a:endParaRPr/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313500" y="22505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Goals</a:t>
            </a:r>
            <a:endParaRPr/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13500" y="2657475"/>
            <a:ext cx="7688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Which brain regions are activated in each working memory task? (Answered)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Which functional brain networks are engaged in working memory? (Somewhat answered)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What is the flow of information in the brain during a working memory task? (Could not be answered using this dataset)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39750" y="953875"/>
            <a:ext cx="84645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Quattrocento Sans"/>
                <a:ea typeface="Quattrocento Sans"/>
                <a:cs typeface="Quattrocento Sans"/>
                <a:sym typeface="Quattrocento Sans"/>
              </a:rPr>
              <a:t>What is working memory?</a:t>
            </a:r>
            <a:br>
              <a:rPr lang="en-GB" sz="19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GB" sz="1900">
                <a:latin typeface="Quattrocento Sans"/>
                <a:ea typeface="Quattrocento Sans"/>
                <a:cs typeface="Quattrocento Sans"/>
                <a:sym typeface="Quattrocento Sans"/>
              </a:rPr>
              <a:t>Working memory enables short-term storage of relevant task information to guide future actions</a:t>
            </a:r>
            <a:endParaRPr sz="1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725850" y="1060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81450" y="1512025"/>
            <a:ext cx="76887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HCP working memory task-based fMRI dataset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-GB" sz="1600">
                <a:latin typeface="Quattrocento Sans"/>
                <a:ea typeface="Quattrocento Sans"/>
                <a:cs typeface="Quattrocento Sans"/>
                <a:sym typeface="Quattrocento Sans"/>
              </a:rPr>
              <a:t>High-level parcellation of brain regions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-GB" sz="1600">
                <a:latin typeface="Quattrocento Sans"/>
                <a:ea typeface="Quattrocento Sans"/>
                <a:cs typeface="Quattrocento Sans"/>
                <a:sym typeface="Quattrocento Sans"/>
              </a:rPr>
              <a:t>Tasks done by a large number of users (N=100)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728550" y="3247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6750" y="3782575"/>
            <a:ext cx="81888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18"/>
              <a:buChar char="●"/>
            </a:pPr>
            <a:r>
              <a:rPr lang="en-GB" sz="1617"/>
              <a:t>Contrast between 0-back vs 2-back tasks across 360 brain regions using t-test</a:t>
            </a:r>
            <a:endParaRPr sz="1617"/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18"/>
              <a:buChar char="●"/>
            </a:pPr>
            <a:r>
              <a:rPr lang="en-GB" sz="1617"/>
              <a:t>Contrast between 0-back vs 2-back tasks across 360 brain region using GLM modeling</a:t>
            </a:r>
            <a:endParaRPr sz="16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617"/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Methods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725850" y="24215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1450" y="2956750"/>
            <a:ext cx="7688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N-back task with 0 or 2 length sequences and body, face, place and tool stimuli 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GLM results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12" y="1060175"/>
            <a:ext cx="3250075" cy="32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92600" y="4260475"/>
            <a:ext cx="336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False discovery rate correction  with q &lt; 0.05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825" y="1109972"/>
            <a:ext cx="3965125" cy="3150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518550" y="4426200"/>
            <a:ext cx="336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Ji et al., (2019) </a:t>
            </a:r>
            <a:r>
              <a:rPr b="1" i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Neuroimage</a:t>
            </a:r>
            <a:endParaRPr i="1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447" y="1060176"/>
            <a:ext cx="1219553" cy="32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6">
            <a:alphaModFix/>
          </a:blip>
          <a:srcRect b="0" l="0" r="60503" t="0"/>
          <a:stretch/>
        </p:blipFill>
        <p:spPr>
          <a:xfrm>
            <a:off x="3561900" y="2021400"/>
            <a:ext cx="2528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GLM results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0" y="1017725"/>
            <a:ext cx="2455975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600" y="1017725"/>
            <a:ext cx="2455975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b="0" l="2818" r="0" t="23699"/>
          <a:stretch/>
        </p:blipFill>
        <p:spPr>
          <a:xfrm>
            <a:off x="6490503" y="1056475"/>
            <a:ext cx="2404748" cy="24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6825150" y="3678975"/>
            <a:ext cx="19938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2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9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Color-Biased Regions of the Ventral Visual Pathway Lie between Face- and Place-Selective Regions in Humans, as in Macaques, Lafer-Sousa et al. (2016) </a:t>
            </a:r>
            <a:r>
              <a:rPr i="1" lang="en-GB" sz="9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J Neurosci.</a:t>
            </a:r>
            <a:endParaRPr sz="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0" r="56392" t="0"/>
          <a:stretch/>
        </p:blipFill>
        <p:spPr>
          <a:xfrm>
            <a:off x="2991275" y="1493750"/>
            <a:ext cx="404425" cy="1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&amp; Future Directions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Working memory load isolates activations in the frontoparietal network, and de-activations in visual cortex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Comparing stimulus conditions during working memory can isolate activations relevant for specific stimuli in visual cortices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Suggests visual activations are responsive to information held in working memory in the absence of the actual visual stimulus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Look at differences in activations and network involvement during the presentation of a stimulus versus the remembering of a stimulus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99850" y="5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" y="691475"/>
            <a:ext cx="1327651" cy="1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450" y="690638"/>
            <a:ext cx="1327650" cy="13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325" y="2741988"/>
            <a:ext cx="1327650" cy="1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9325" y="2742000"/>
            <a:ext cx="1327650" cy="1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325" y="2742613"/>
            <a:ext cx="1327651" cy="132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3575" y="670175"/>
            <a:ext cx="1370238" cy="137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300800" y="2019125"/>
            <a:ext cx="2264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Tan Gemicioglu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B.S. in Computer Science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at Georgia Tech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-39000" y="1997913"/>
            <a:ext cx="2844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217">
                <a:solidFill>
                  <a:srgbClr val="000000"/>
                </a:solidFill>
              </a:rPr>
              <a:t>Anthony Bet</a:t>
            </a:r>
            <a:br>
              <a:rPr lang="en-GB" sz="1217">
                <a:solidFill>
                  <a:srgbClr val="000000"/>
                </a:solidFill>
              </a:rPr>
            </a:br>
            <a:r>
              <a:rPr lang="en-GB" sz="1217">
                <a:solidFill>
                  <a:srgbClr val="000000"/>
                </a:solidFill>
              </a:rPr>
              <a:t>B.S. in Physics at </a:t>
            </a:r>
            <a:br>
              <a:rPr lang="en-GB" sz="1217">
                <a:solidFill>
                  <a:srgbClr val="000000"/>
                </a:solidFill>
              </a:rPr>
            </a:br>
            <a:r>
              <a:rPr lang="en-GB" sz="1217">
                <a:solidFill>
                  <a:srgbClr val="000000"/>
                </a:solidFill>
              </a:rPr>
              <a:t>Universidade Federal de Santa Catarina</a:t>
            </a:r>
            <a:endParaRPr sz="1217">
              <a:solidFill>
                <a:srgbClr val="000000"/>
              </a:solidFill>
            </a:endParaRPr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5654400" y="1997925"/>
            <a:ext cx="352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Yolanda Katsaiti</a:t>
            </a:r>
            <a:br>
              <a:rPr lang="en-GB" sz="1200">
                <a:solidFill>
                  <a:srgbClr val="000000"/>
                </a:solidFill>
              </a:rPr>
            </a:br>
            <a:r>
              <a:rPr lang="en-GB" sz="1200">
                <a:solidFill>
                  <a:srgbClr val="000000"/>
                </a:solidFill>
              </a:rPr>
              <a:t>Msc in Neuroscience</a:t>
            </a:r>
            <a:br>
              <a:rPr lang="en-GB" sz="1200">
                <a:solidFill>
                  <a:srgbClr val="000000"/>
                </a:solidFill>
              </a:rPr>
            </a:br>
            <a:r>
              <a:rPr lang="en-GB" sz="1200">
                <a:solidFill>
                  <a:srgbClr val="000000"/>
                </a:solidFill>
              </a:rPr>
              <a:t>at National and Kapodistrian University of Athens</a:t>
            </a:r>
            <a:br>
              <a:rPr lang="en-GB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-39000" y="4005075"/>
            <a:ext cx="2844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Takuya Ito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Postdoctoral Researcher in Theoretical Neuroscience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at Yale University School of Medicine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77350" y="4005075"/>
            <a:ext cx="251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Mo Shahdloo</a:t>
            </a:r>
            <a:b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Postdoctoral Researcher at Functional MR Imaging of the Brain at University of Oxford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6163900" y="4005075"/>
            <a:ext cx="2638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1200">
                <a:solidFill>
                  <a:srgbClr val="000000"/>
                </a:solidFill>
              </a:rPr>
              <a:t>Abe Leite</a:t>
            </a:r>
            <a:br>
              <a:rPr lang="en-GB" sz="1200">
                <a:solidFill>
                  <a:srgbClr val="000000"/>
                </a:solidFill>
              </a:rPr>
            </a:br>
            <a:r>
              <a:rPr lang="en-GB" sz="1200">
                <a:solidFill>
                  <a:srgbClr val="000000"/>
                </a:solidFill>
              </a:rPr>
              <a:t>PhD student in Computer Science and Cognitive Science </a:t>
            </a:r>
            <a:br>
              <a:rPr lang="en-GB" sz="1200">
                <a:solidFill>
                  <a:srgbClr val="000000"/>
                </a:solidFill>
              </a:rPr>
            </a:br>
            <a:r>
              <a:rPr lang="en-GB" sz="1200">
                <a:solidFill>
                  <a:srgbClr val="000000"/>
                </a:solidFill>
              </a:rPr>
              <a:t>at Stony Brook University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Baddeley A. (1992). Working memory.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Science (New York, N.Y.)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255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(5044), 556–559. </a:t>
            </a:r>
            <a:r>
              <a:rPr lang="en-GB" sz="1200" u="sng">
                <a:solidFill>
                  <a:srgbClr val="3C78D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https://doi.org/10.1126/science.1736359</a:t>
            </a:r>
            <a:endParaRPr sz="12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Barch, D. M., Burgess, G. C., Harms, M. P., Petersen, S. E., Schlaggar, B. L., Corbetta, M., Glasser, M. F., Curtiss, S., Dixit, S., Feldt, C., Nolan, D., Bryant, E., Hartley, T., Footer, O., Bjork, J. M., Poldrack, R., Smith, S., Johansen-Berg, H., Snyder, A. Z., Van Essen, D. C., … WU-Minn HCP Consortium (2013). Function in the human connectome: task-fMRI and individual differences in behavior.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NeuroImage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80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, 169–189. </a:t>
            </a:r>
            <a:r>
              <a:rPr lang="en-GB" sz="1200" u="sng">
                <a:solidFill>
                  <a:srgbClr val="3C78D8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https://doi.org/10.1016/j.neuroimage.2013.05.033</a:t>
            </a:r>
            <a:r>
              <a:rPr lang="en-GB" sz="1200">
                <a:solidFill>
                  <a:srgbClr val="3C78D8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Cohen, J. D., Perlstein, W. M., Braver, T. S., Nystrom, L. E., Noll, D. C., Jonides, J., &amp; Smith, E. E. (1997). Temporal dynamics of brain activation during a working memory task. </a:t>
            </a:r>
            <a:r>
              <a:rPr i="1" lang="en-GB" sz="1200">
                <a:solidFill>
                  <a:srgbClr val="222222"/>
                </a:solidFill>
                <a:highlight>
                  <a:srgbClr val="FFFFFF"/>
                </a:highlight>
              </a:rPr>
              <a:t>Nature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200">
                <a:solidFill>
                  <a:srgbClr val="222222"/>
                </a:solidFill>
                <a:highlight>
                  <a:srgbClr val="FFFFFF"/>
                </a:highlight>
              </a:rPr>
              <a:t>386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(6625), 604-608.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Ji, J. L., Spronk, M., Kulkarni, K., Repovš, G., Anticevic, A., &amp; Cole, M. W. (2019). Mapping the human brain's cortical-subcortical functional network organization.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NeuroImage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i="1" lang="en-GB" sz="1200">
                <a:solidFill>
                  <a:srgbClr val="212121"/>
                </a:solidFill>
                <a:highlight>
                  <a:srgbClr val="FFFFFF"/>
                </a:highlight>
              </a:rPr>
              <a:t>185</a:t>
            </a:r>
            <a:r>
              <a:rPr lang="en-GB" sz="1200">
                <a:solidFill>
                  <a:srgbClr val="212121"/>
                </a:solidFill>
                <a:highlight>
                  <a:srgbClr val="FFFFFF"/>
                </a:highlight>
              </a:rPr>
              <a:t>, 35–57. https://doi.org/10.1016/j.neuroimage.2018.10.006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Kandel, E. R., Schwartz, J. H., &amp; Jessell, T. M. (2000). Principles of neural science. New York: McGraw-Hill, Health Professions Division.</a:t>
            </a:r>
            <a:endParaRPr i="1" sz="1200">
              <a:solidFill>
                <a:srgbClr val="33333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Mackey, W.E., Curtis, C.E. Distinct contributions by frontal and parietal cortices support working memory. </a:t>
            </a:r>
            <a:r>
              <a:rPr i="1" lang="en-GB" sz="1200">
                <a:solidFill>
                  <a:srgbClr val="222222"/>
                </a:solidFill>
                <a:highlight>
                  <a:srgbClr val="FFFFFF"/>
                </a:highlight>
              </a:rPr>
              <a:t>Sci Rep</a:t>
            </a: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 7, 6188 (2017). </a:t>
            </a:r>
            <a:r>
              <a:rPr lang="en-GB" sz="1200" u="sng">
                <a:solidFill>
                  <a:srgbClr val="3C78D8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https://doi.org/10.1038/s41598-017-06293-x</a:t>
            </a:r>
            <a:endParaRPr sz="12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AutoNum type="arabicPeriod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Rosa Lafer-Sousa, Bevil R. Conway and Nancy G. Kanwisher.</a:t>
            </a:r>
            <a:r>
              <a:rPr lang="en-GB" sz="1200">
                <a:solidFill>
                  <a:srgbClr val="0A6DB1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</a:rPr>
              <a:t>Journal of Neuroscience 3 February 2016, 36 (5) 1682-1697; DOI: https://doi.org/10.1523/JNEUROSCI.3164-15.2016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close-up of a white fabric&#10;&#10;Description automatically generated with low confidence"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&#10;&#10;Description automatically generated"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8970" y="0"/>
            <a:ext cx="54460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type="title"/>
          </p:nvPr>
        </p:nvSpPr>
        <p:spPr>
          <a:xfrm>
            <a:off x="1897625" y="11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 ("Thank you")</a:t>
            </a:r>
            <a:endParaRPr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